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74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6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C15B3-6D24-4FC1-8704-9932D258381F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C0C8D-5A54-4934-AD86-62C3A10BA7B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EC0C8D-5A54-4934-AD86-62C3A10BA7B5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BCFC-7DB6-42DE-AEE5-E268CD4F87F1}" type="datetimeFigureOut">
              <a:rPr lang="en-US" smtClean="0"/>
              <a:pPr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2221-0977-49C0-AE23-D6D0F4292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BCFC-7DB6-42DE-AEE5-E268CD4F87F1}" type="datetimeFigureOut">
              <a:rPr lang="en-US" smtClean="0"/>
              <a:pPr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2221-0977-49C0-AE23-D6D0F4292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BCFC-7DB6-42DE-AEE5-E268CD4F87F1}" type="datetimeFigureOut">
              <a:rPr lang="en-US" smtClean="0"/>
              <a:pPr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2221-0977-49C0-AE23-D6D0F4292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BCFC-7DB6-42DE-AEE5-E268CD4F87F1}" type="datetimeFigureOut">
              <a:rPr lang="en-US" smtClean="0"/>
              <a:pPr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2221-0977-49C0-AE23-D6D0F4292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BCFC-7DB6-42DE-AEE5-E268CD4F87F1}" type="datetimeFigureOut">
              <a:rPr lang="en-US" smtClean="0"/>
              <a:pPr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2221-0977-49C0-AE23-D6D0F4292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BCFC-7DB6-42DE-AEE5-E268CD4F87F1}" type="datetimeFigureOut">
              <a:rPr lang="en-US" smtClean="0"/>
              <a:pPr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2221-0977-49C0-AE23-D6D0F4292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BCFC-7DB6-42DE-AEE5-E268CD4F87F1}" type="datetimeFigureOut">
              <a:rPr lang="en-US" smtClean="0"/>
              <a:pPr/>
              <a:t>7/31/2019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2221-0977-49C0-AE23-D6D0F4292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BCFC-7DB6-42DE-AEE5-E268CD4F87F1}" type="datetimeFigureOut">
              <a:rPr lang="en-US" smtClean="0"/>
              <a:pPr/>
              <a:t>7/31/2019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2221-0977-49C0-AE23-D6D0F4292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BCFC-7DB6-42DE-AEE5-E268CD4F87F1}" type="datetimeFigureOut">
              <a:rPr lang="en-US" smtClean="0"/>
              <a:pPr/>
              <a:t>7/31/2019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2221-0977-49C0-AE23-D6D0F4292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BCFC-7DB6-42DE-AEE5-E268CD4F87F1}" type="datetimeFigureOut">
              <a:rPr lang="en-US" smtClean="0"/>
              <a:pPr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2221-0977-49C0-AE23-D6D0F4292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BCFC-7DB6-42DE-AEE5-E268CD4F87F1}" type="datetimeFigureOut">
              <a:rPr lang="en-US" smtClean="0"/>
              <a:pPr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2221-0977-49C0-AE23-D6D0F4292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7BCFC-7DB6-42DE-AEE5-E268CD4F87F1}" type="datetimeFigureOut">
              <a:rPr lang="en-US" smtClean="0"/>
              <a:pPr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D2221-0977-49C0-AE23-D6D0F4292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Descriptive and Inferential Statistic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Dyal</a:t>
            </a:r>
            <a:r>
              <a:rPr lang="en-US" dirty="0" smtClean="0"/>
              <a:t> </a:t>
            </a:r>
            <a:r>
              <a:rPr lang="en-US" dirty="0" err="1" smtClean="0"/>
              <a:t>Bhatnagar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Correlation measures the joint variation among two or more variables.</a:t>
            </a:r>
          </a:p>
          <a:p>
            <a:r>
              <a:rPr lang="en-US" dirty="0" smtClean="0"/>
              <a:t>Correlation does not mean there is causation, but causation always implies correlation.</a:t>
            </a:r>
          </a:p>
          <a:p>
            <a:r>
              <a:rPr lang="en-US" dirty="0" smtClean="0"/>
              <a:t>Negative and positive correlation</a:t>
            </a:r>
          </a:p>
          <a:p>
            <a:r>
              <a:rPr lang="en-US" dirty="0" smtClean="0"/>
              <a:t>Linear and non-linear correlation</a:t>
            </a:r>
          </a:p>
          <a:p>
            <a:r>
              <a:rPr lang="en-US" dirty="0" smtClean="0"/>
              <a:t>Simple, Partial or multiple correlation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Measuring cause and effect relationship among two or more variables.</a:t>
            </a:r>
          </a:p>
          <a:p>
            <a:r>
              <a:rPr lang="en-US" dirty="0" smtClean="0"/>
              <a:t>The direction of causation can be either from X to Y or otherwise.</a:t>
            </a:r>
          </a:p>
          <a:p>
            <a:r>
              <a:rPr lang="en-US" smtClean="0"/>
              <a:t>Y = </a:t>
            </a:r>
            <a:r>
              <a:rPr lang="en-US" smtClean="0">
                <a:sym typeface="Symbol"/>
              </a:rPr>
              <a:t> + X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Hypothesis 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Set up a Null 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</a:t>
            </a:r>
            <a:r>
              <a:rPr lang="en-US" baseline="-25000" dirty="0" smtClean="0"/>
              <a:t>o </a:t>
            </a:r>
            <a:r>
              <a:rPr lang="en-US" dirty="0" smtClean="0"/>
              <a:t> asserts that there is no real difference in the samples or between the sample and the population and difference found is arising out of sampling fluctuations.</a:t>
            </a:r>
          </a:p>
          <a:p>
            <a:r>
              <a:rPr lang="en-US" dirty="0" smtClean="0"/>
              <a:t>H</a:t>
            </a:r>
            <a:r>
              <a:rPr lang="en-US" baseline="-25000" dirty="0" smtClean="0"/>
              <a:t>o</a:t>
            </a:r>
            <a:r>
              <a:rPr lang="en-US" dirty="0" smtClean="0">
                <a:sym typeface="Symbol"/>
              </a:rPr>
              <a:t> </a:t>
            </a:r>
            <a:r>
              <a:rPr lang="en-US" baseline="-25000" dirty="0" smtClean="0"/>
              <a:t>   </a:t>
            </a:r>
            <a:r>
              <a:rPr lang="en-US" dirty="0" smtClean="0">
                <a:latin typeface="MS Reference Sans Serif"/>
              </a:rPr>
              <a:t>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n-US" dirty="0" smtClean="0">
                <a:latin typeface="MS Reference Sans Serif"/>
              </a:rPr>
              <a:t></a:t>
            </a:r>
            <a:r>
              <a:rPr lang="en-US" baseline="-25000" dirty="0" smtClean="0"/>
              <a:t>2</a:t>
            </a:r>
            <a:endParaRPr lang="en-US" dirty="0" smtClean="0"/>
          </a:p>
          <a:p>
            <a:r>
              <a:rPr lang="en-US" dirty="0" smtClean="0"/>
              <a:t>Status quo</a:t>
            </a:r>
          </a:p>
          <a:p>
            <a:r>
              <a:rPr lang="en-US" dirty="0" smtClean="0"/>
              <a:t>We generally wish to reject the H</a:t>
            </a:r>
            <a:r>
              <a:rPr lang="en-US" baseline="-25000" dirty="0" smtClean="0"/>
              <a:t>o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Set up a significance level (</a:t>
            </a:r>
            <a:r>
              <a:rPr lang="en-US" dirty="0" smtClean="0">
                <a:sym typeface="Symbol"/>
              </a:rPr>
              <a:t>)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Significance level indicates the probability of rejecting the H</a:t>
            </a:r>
            <a:r>
              <a:rPr lang="en-US" baseline="-25000" dirty="0" smtClean="0"/>
              <a:t>o </a:t>
            </a:r>
            <a:r>
              <a:rPr lang="en-US" dirty="0" smtClean="0"/>
              <a:t> when it was true.</a:t>
            </a:r>
          </a:p>
          <a:p>
            <a:r>
              <a:rPr lang="en-US" dirty="0" smtClean="0"/>
              <a:t>It is the risk of error the researcher is ready to accept.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only way to reduce the probability of errors is to increase the sample size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47800" y="3505200"/>
          <a:ext cx="606323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1999234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/>
                        <a:t>Accept H</a:t>
                      </a:r>
                      <a:r>
                        <a:rPr lang="en-US" sz="1800" kern="1200" baseline="-25000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/>
                        <a:t>Reject H</a:t>
                      </a:r>
                      <a:r>
                        <a:rPr lang="en-US" sz="1800" kern="1200" baseline="-25000" dirty="0" smtClean="0"/>
                        <a:t>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/>
                        <a:t>H</a:t>
                      </a:r>
                      <a:r>
                        <a:rPr lang="en-US" sz="1800" kern="1200" baseline="-25000" dirty="0" smtClean="0"/>
                        <a:t>o </a:t>
                      </a:r>
                      <a:r>
                        <a:rPr lang="en-US" sz="1800" kern="1200" dirty="0" smtClean="0"/>
                        <a:t> is 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ym typeface="Wingdings"/>
                        </a:rPr>
                        <a:t></a:t>
                      </a:r>
                      <a:r>
                        <a:rPr lang="en-US" sz="1800" kern="1200" dirty="0" smtClean="0"/>
                        <a:t> - Right decision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ym typeface="Wingdings"/>
                        </a:rPr>
                        <a:t></a:t>
                      </a:r>
                      <a:r>
                        <a:rPr lang="en-US" sz="1800" kern="1200" dirty="0" smtClean="0"/>
                        <a:t> -  Type I error (</a:t>
                      </a:r>
                      <a:r>
                        <a:rPr lang="en-US" sz="1800" kern="1200" dirty="0" smtClean="0">
                          <a:sym typeface="Symbol"/>
                        </a:rPr>
                        <a:t></a:t>
                      </a:r>
                      <a:r>
                        <a:rPr lang="en-US" sz="1800" kern="120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/>
                        <a:t>H</a:t>
                      </a:r>
                      <a:r>
                        <a:rPr lang="en-US" sz="1800" kern="1200" baseline="-25000" dirty="0" smtClean="0"/>
                        <a:t>o </a:t>
                      </a:r>
                      <a:r>
                        <a:rPr lang="en-US" sz="1800" kern="1200" dirty="0" smtClean="0"/>
                        <a:t> is 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ym typeface="Wingdings"/>
                        </a:rPr>
                        <a:t></a:t>
                      </a:r>
                      <a:r>
                        <a:rPr lang="en-US" sz="1800" kern="1200" dirty="0" smtClean="0"/>
                        <a:t> - Type II error (</a:t>
                      </a:r>
                      <a:r>
                        <a:rPr lang="en-US" sz="1800" kern="1200" dirty="0" smtClean="0">
                          <a:sym typeface="Symbol"/>
                        </a:rPr>
                        <a:t></a:t>
                      </a:r>
                      <a:r>
                        <a:rPr lang="en-US" sz="1800" kern="120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ym typeface="Wingdings"/>
                        </a:rPr>
                        <a:t></a:t>
                      </a:r>
                      <a:r>
                        <a:rPr lang="en-US" sz="1800" kern="1200" dirty="0" smtClean="0"/>
                        <a:t> - Right decision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Decide about the tails of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directional H</a:t>
            </a:r>
            <a:r>
              <a:rPr lang="en-US" baseline="-25000" dirty="0" smtClean="0"/>
              <a:t>o </a:t>
            </a:r>
            <a:r>
              <a:rPr lang="en-US" dirty="0" smtClean="0"/>
              <a:t> is tested using a one tailed test and a non-directional H</a:t>
            </a:r>
            <a:r>
              <a:rPr lang="en-US" baseline="-25000" dirty="0" smtClean="0"/>
              <a:t>o </a:t>
            </a:r>
            <a:r>
              <a:rPr lang="en-US" dirty="0" smtClean="0"/>
              <a:t> is tested with a two tailed test.</a:t>
            </a:r>
          </a:p>
          <a:p>
            <a:r>
              <a:rPr lang="en-US" dirty="0" smtClean="0"/>
              <a:t>Directional H</a:t>
            </a:r>
            <a:r>
              <a:rPr lang="en-US" baseline="-25000" dirty="0" smtClean="0"/>
              <a:t>o</a:t>
            </a:r>
            <a:r>
              <a:rPr lang="en-US" dirty="0" smtClean="0">
                <a:sym typeface="Symbol"/>
              </a:rPr>
              <a:t> </a:t>
            </a:r>
            <a:r>
              <a:rPr lang="en-US" baseline="-25000" dirty="0" smtClean="0"/>
              <a:t>   </a:t>
            </a:r>
            <a:r>
              <a:rPr lang="en-US" dirty="0" smtClean="0">
                <a:latin typeface="MS Reference Sans Serif"/>
              </a:rPr>
              <a:t></a:t>
            </a:r>
            <a:r>
              <a:rPr lang="en-US" baseline="-25000" dirty="0" smtClean="0"/>
              <a:t>1</a:t>
            </a:r>
            <a:r>
              <a:rPr lang="en-US" dirty="0" smtClean="0"/>
              <a:t> ≥ </a:t>
            </a:r>
            <a:r>
              <a:rPr lang="en-US" dirty="0" smtClean="0">
                <a:latin typeface="MS Reference Sans Serif"/>
              </a:rPr>
              <a:t></a:t>
            </a:r>
            <a:r>
              <a:rPr lang="en-US" baseline="-25000" dirty="0" smtClean="0"/>
              <a:t>2</a:t>
            </a:r>
            <a:endParaRPr lang="en-US" dirty="0" smtClean="0"/>
          </a:p>
          <a:p>
            <a:r>
              <a:rPr lang="en-US" dirty="0" smtClean="0"/>
              <a:t>Non-directional H</a:t>
            </a:r>
            <a:r>
              <a:rPr lang="en-US" baseline="-25000" dirty="0" smtClean="0"/>
              <a:t>o</a:t>
            </a:r>
            <a:r>
              <a:rPr lang="en-US" dirty="0" smtClean="0">
                <a:sym typeface="Symbol"/>
              </a:rPr>
              <a:t> </a:t>
            </a:r>
            <a:r>
              <a:rPr lang="en-US" baseline="-25000" dirty="0" smtClean="0"/>
              <a:t>   </a:t>
            </a:r>
            <a:r>
              <a:rPr lang="en-US" dirty="0" smtClean="0">
                <a:latin typeface="MS Reference Sans Serif"/>
              </a:rPr>
              <a:t>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n-US" dirty="0" smtClean="0">
                <a:latin typeface="MS Reference Sans Serif"/>
              </a:rPr>
              <a:t></a:t>
            </a:r>
            <a:r>
              <a:rPr lang="en-US" baseline="-25000" dirty="0" smtClean="0"/>
              <a:t>2</a:t>
            </a:r>
          </a:p>
          <a:p>
            <a:r>
              <a:rPr lang="en-US" dirty="0" smtClean="0"/>
              <a:t>In case of two tail test the significance value will be reduced to half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Choose a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This involves choosing an appropriate distribution for a particular test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Assumption for parametric tests</a:t>
            </a:r>
          </a:p>
          <a:p>
            <a:pPr lvl="1"/>
            <a:r>
              <a:rPr lang="en-US" dirty="0" smtClean="0"/>
              <a:t>The distribution is normally distributed</a:t>
            </a:r>
          </a:p>
          <a:p>
            <a:pPr lvl="1"/>
            <a:r>
              <a:rPr lang="en-US" dirty="0" smtClean="0"/>
              <a:t>Variance across samples is homogeneous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1600" y="2590800"/>
          <a:ext cx="60960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Parametric Tests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Non Parametric tests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 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Sign Test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t-test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(Independent samples)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Mann Whitney Test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t-test (Paired samples)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Wilcoxon</a:t>
                      </a:r>
                      <a:r>
                        <a:rPr lang="en-US" dirty="0" smtClean="0"/>
                        <a:t> Test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 test (ANOVA)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Kruskal</a:t>
                      </a:r>
                      <a:r>
                        <a:rPr lang="en-US" baseline="0" dirty="0" smtClean="0"/>
                        <a:t> Wallis Test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0" y="1433830"/>
          <a:ext cx="6096000" cy="36715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371600"/>
                <a:gridCol w="1676400"/>
              </a:tblGrid>
              <a:tr h="90805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vert="wordArtVert" anchor="ctr"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Dependent Variable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66750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Independent Variable(s)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Metric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Non-Metric</a:t>
                      </a:r>
                      <a:endParaRPr lang="en-US" b="1" dirty="0"/>
                    </a:p>
                  </a:txBody>
                  <a:tcPr anchor="ctr"/>
                </a:tc>
              </a:tr>
              <a:tr h="11303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Metric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Regression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Discriminant Analysis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Binary/Logistic regression</a:t>
                      </a:r>
                    </a:p>
                  </a:txBody>
                  <a:tcPr anchor="ctr"/>
                </a:tc>
              </a:tr>
              <a:tr h="9080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Non-Metric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Hypothesis testing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Chi-square Test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 Run the test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4000" dirty="0" smtClean="0"/>
              <a:t>6. Interpret the results</a:t>
            </a:r>
          </a:p>
          <a:p>
            <a:r>
              <a:rPr lang="en-US" dirty="0" smtClean="0"/>
              <a:t>p-Value represents the probability of concluding incorrectly that there is a difference in samples, when no true difference exists.</a:t>
            </a:r>
          </a:p>
          <a:p>
            <a:r>
              <a:rPr lang="en-US" dirty="0" smtClean="0"/>
              <a:t>p-value &lt; </a:t>
            </a:r>
            <a:r>
              <a:rPr lang="en-US" dirty="0" smtClean="0">
                <a:sym typeface="Symbol"/>
              </a:rPr>
              <a:t>  Reject </a:t>
            </a:r>
            <a:r>
              <a:rPr lang="en-US" dirty="0" smtClean="0"/>
              <a:t>H</a:t>
            </a:r>
            <a:r>
              <a:rPr lang="en-US" baseline="-25000" dirty="0" smtClean="0"/>
              <a:t>o </a:t>
            </a:r>
            <a:r>
              <a:rPr lang="en-US" dirty="0" smtClean="0"/>
              <a:t>   </a:t>
            </a:r>
          </a:p>
          <a:p>
            <a:r>
              <a:rPr lang="en-US" smtClean="0"/>
              <a:t>p-value &gt; </a:t>
            </a:r>
            <a:r>
              <a:rPr lang="en-US" dirty="0" smtClean="0">
                <a:sym typeface="Symbol"/>
              </a:rPr>
              <a:t>  Accept </a:t>
            </a:r>
            <a:r>
              <a:rPr lang="en-US" dirty="0" smtClean="0"/>
              <a:t>H</a:t>
            </a:r>
            <a:r>
              <a:rPr lang="en-US" baseline="-25000" dirty="0" smtClean="0"/>
              <a:t>o </a:t>
            </a:r>
            <a:r>
              <a:rPr lang="en-US" dirty="0" smtClean="0"/>
              <a:t>   </a:t>
            </a:r>
          </a:p>
          <a:p>
            <a:r>
              <a:rPr lang="en-US" dirty="0" smtClean="0"/>
              <a:t>As we wish to Reject H</a:t>
            </a:r>
            <a:r>
              <a:rPr lang="en-US" baseline="-25000" dirty="0" smtClean="0"/>
              <a:t>o </a:t>
            </a:r>
            <a:r>
              <a:rPr lang="en-US" dirty="0" smtClean="0"/>
              <a:t> in most cases, we search for p-values &lt; </a:t>
            </a:r>
            <a:r>
              <a:rPr lang="en-US" dirty="0" smtClean="0">
                <a:sym typeface="Symbol"/>
              </a:rPr>
              <a:t> (0.05)</a:t>
            </a:r>
          </a:p>
          <a:p>
            <a:pPr lvl="1"/>
            <a:r>
              <a:rPr lang="en-US" dirty="0" smtClean="0">
                <a:sym typeface="Symbol"/>
              </a:rPr>
              <a:t>A p-value of 0.07 would mean more risk then tolerable level i.e. 0,05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Thank-you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Manipulating Data to get meaningful inferences out of it.</a:t>
            </a:r>
          </a:p>
          <a:p>
            <a:r>
              <a:rPr lang="en-US" dirty="0" smtClean="0"/>
              <a:t>‘Data’ is plural or singular?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Metric (Continuous)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1101725"/>
          </a:xfrm>
        </p:spPr>
        <p:txBody>
          <a:bodyPr/>
          <a:lstStyle/>
          <a:p>
            <a:r>
              <a:rPr lang="en-US" dirty="0" smtClean="0"/>
              <a:t>Ratio Variable</a:t>
            </a:r>
          </a:p>
          <a:p>
            <a:r>
              <a:rPr lang="en-US" dirty="0" smtClean="0"/>
              <a:t>Interval Variable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Non-Metric (Categorical)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1101725"/>
          </a:xfrm>
        </p:spPr>
        <p:txBody>
          <a:bodyPr/>
          <a:lstStyle/>
          <a:p>
            <a:r>
              <a:rPr lang="en-US" dirty="0" smtClean="0"/>
              <a:t>Ordinal Variable</a:t>
            </a:r>
          </a:p>
          <a:p>
            <a:r>
              <a:rPr lang="en-US" dirty="0" smtClean="0"/>
              <a:t>Nominal Variable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90600" y="3581400"/>
            <a:ext cx="678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Values that look interval are often ordinal</a:t>
            </a:r>
          </a:p>
          <a:p>
            <a:r>
              <a:rPr lang="en-US" dirty="0" smtClean="0"/>
              <a:t>					- Andy Field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Continuous variables are continuous (obviously) but also discrete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Techniques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Descriptive Statistical Techniques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These techniques are used to describe the basic features or characteristics of data under study</a:t>
            </a:r>
          </a:p>
          <a:p>
            <a:pPr lvl="1"/>
            <a:r>
              <a:rPr lang="en-US" dirty="0" smtClean="0"/>
              <a:t>Measures of Central tendency</a:t>
            </a:r>
          </a:p>
          <a:p>
            <a:pPr lvl="1"/>
            <a:r>
              <a:rPr lang="en-US" dirty="0" smtClean="0"/>
              <a:t>Measures of Dispersion</a:t>
            </a:r>
          </a:p>
          <a:p>
            <a:pPr lvl="1"/>
            <a:r>
              <a:rPr lang="en-US" dirty="0" smtClean="0"/>
              <a:t>Measures of </a:t>
            </a:r>
            <a:r>
              <a:rPr lang="en-US" dirty="0" err="1"/>
              <a:t>S</a:t>
            </a:r>
            <a:r>
              <a:rPr lang="en-US" dirty="0" err="1" smtClean="0"/>
              <a:t>kewness</a:t>
            </a:r>
            <a:endParaRPr lang="en-US" dirty="0" smtClean="0"/>
          </a:p>
          <a:p>
            <a:pPr lvl="1"/>
            <a:r>
              <a:rPr lang="en-US" dirty="0" smtClean="0"/>
              <a:t>Measures of Kurtosis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Inferential Statistical Techniques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Inferential statistics uses a random sample of data taken from a population to make inferences about the population </a:t>
            </a:r>
          </a:p>
          <a:p>
            <a:pPr lvl="1"/>
            <a:r>
              <a:rPr lang="en-US" dirty="0" smtClean="0"/>
              <a:t>Finding relationship among variables</a:t>
            </a:r>
          </a:p>
          <a:p>
            <a:pPr lvl="1"/>
            <a:r>
              <a:rPr lang="en-US" dirty="0" smtClean="0"/>
              <a:t>Testing a hypothesis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Measures of Central Tendency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Mean: The average</a:t>
            </a:r>
          </a:p>
          <a:p>
            <a:r>
              <a:rPr lang="en-US" dirty="0" smtClean="0"/>
              <a:t>Median: A point in data set that divides data set in two equal halves</a:t>
            </a:r>
          </a:p>
          <a:p>
            <a:r>
              <a:rPr lang="en-US" dirty="0" smtClean="0"/>
              <a:t>Mode: The most frequent value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Measures of Dispersion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Series</a:t>
                      </a:r>
                      <a:r>
                        <a:rPr lang="en-US" baseline="0" dirty="0" smtClean="0"/>
                        <a:t>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Series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Series 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MS Reference Sans Serif"/>
                        </a:rPr>
                        <a:t>=100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MS Reference Sans Serif"/>
                        </a:rPr>
                        <a:t>=100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MS Reference Sans Serif"/>
                        </a:rPr>
                        <a:t>=100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Measures of Dispersion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Absolute Measures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output is an absolute value represented in the same unit of measurement as of the data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Relative Measures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Coefficient of an absolute measure is calculated.</a:t>
            </a:r>
          </a:p>
          <a:p>
            <a:pPr>
              <a:buNone/>
            </a:pPr>
            <a:r>
              <a:rPr lang="en-US" dirty="0" smtClean="0"/>
              <a:t>Coefficient is a pure number independent of the unit of measurement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Variance is the square of deviations from the central value divided by the number of observations</a:t>
            </a:r>
          </a:p>
          <a:p>
            <a:r>
              <a:rPr lang="en-US" dirty="0" smtClean="0"/>
              <a:t> 	</a:t>
            </a:r>
            <a:r>
              <a:rPr lang="en-US" dirty="0">
                <a:sym typeface="Symbol"/>
              </a:rPr>
              <a:t></a:t>
            </a:r>
            <a:r>
              <a:rPr lang="en-US" dirty="0"/>
              <a:t> = √</a:t>
            </a:r>
            <a:r>
              <a:rPr lang="en-US" dirty="0" smtClean="0"/>
              <a:t>V or V = </a:t>
            </a:r>
            <a:r>
              <a:rPr lang="en-US" dirty="0" smtClean="0">
                <a:sym typeface="Symbol"/>
              </a:rPr>
              <a:t></a:t>
            </a:r>
            <a:r>
              <a:rPr lang="en-US" baseline="30000" dirty="0" smtClean="0"/>
              <a:t>2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485775" cy="200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Skewness</a:t>
            </a:r>
            <a:r>
              <a:rPr lang="en-US" dirty="0" smtClean="0"/>
              <a:t> and Kurtosis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Dispersion tells about the </a:t>
            </a:r>
            <a:r>
              <a:rPr lang="en-US" dirty="0" smtClean="0">
                <a:solidFill>
                  <a:srgbClr val="FF0000"/>
                </a:solidFill>
              </a:rPr>
              <a:t>extent</a:t>
            </a:r>
            <a:r>
              <a:rPr lang="en-US" dirty="0" smtClean="0"/>
              <a:t> of variation in a distribution, where as, </a:t>
            </a:r>
            <a:r>
              <a:rPr lang="en-US" dirty="0" err="1" smtClean="0"/>
              <a:t>Skewness</a:t>
            </a:r>
            <a:r>
              <a:rPr lang="en-US" dirty="0" smtClean="0"/>
              <a:t> tells about the </a:t>
            </a:r>
            <a:r>
              <a:rPr lang="en-US" dirty="0" smtClean="0">
                <a:solidFill>
                  <a:srgbClr val="FF0000"/>
                </a:solidFill>
              </a:rPr>
              <a:t>direction </a:t>
            </a:r>
            <a:r>
              <a:rPr lang="en-US" dirty="0" smtClean="0"/>
              <a:t>of variation</a:t>
            </a:r>
          </a:p>
          <a:p>
            <a:r>
              <a:rPr lang="en-US" dirty="0" smtClean="0"/>
              <a:t>Kurtosis tells if the distribution is peaked or flat.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697</Words>
  <Application>Microsoft Office PowerPoint</Application>
  <PresentationFormat>On-screen Show (4:3)</PresentationFormat>
  <Paragraphs>147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Descriptive and Inferential Statistic </vt:lpstr>
      <vt:lpstr>STATISTICS</vt:lpstr>
      <vt:lpstr>Variables</vt:lpstr>
      <vt:lpstr>Statistical Techniques</vt:lpstr>
      <vt:lpstr>Measures of Central Tendency</vt:lpstr>
      <vt:lpstr>Measures of Dispersion</vt:lpstr>
      <vt:lpstr>Measures of Dispersion</vt:lpstr>
      <vt:lpstr>Slide 8</vt:lpstr>
      <vt:lpstr>Skewness and Kurtosis</vt:lpstr>
      <vt:lpstr>Correlation</vt:lpstr>
      <vt:lpstr>Regression</vt:lpstr>
      <vt:lpstr>Hypothesis Testing</vt:lpstr>
      <vt:lpstr>1. Set up a Null Hypothesis</vt:lpstr>
      <vt:lpstr>2. Set up a significance level ()</vt:lpstr>
      <vt:lpstr>3. Decide about the tails of test</vt:lpstr>
      <vt:lpstr>4. Choose a test</vt:lpstr>
      <vt:lpstr>Slide 17</vt:lpstr>
      <vt:lpstr>5. Run the test </vt:lpstr>
      <vt:lpstr>Thank-you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Descriptive and Inferential Statistic</dc:title>
  <dc:creator>HP</dc:creator>
  <cp:lastModifiedBy>HP</cp:lastModifiedBy>
  <cp:revision>35</cp:revision>
  <dcterms:created xsi:type="dcterms:W3CDTF">2018-08-04T11:05:28Z</dcterms:created>
  <dcterms:modified xsi:type="dcterms:W3CDTF">2019-07-31T10:38:30Z</dcterms:modified>
</cp:coreProperties>
</file>